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058"/>
    <a:srgbClr val="313F46"/>
    <a:srgbClr val="005897"/>
    <a:srgbClr val="5B9BD5"/>
    <a:srgbClr val="004A87"/>
    <a:srgbClr val="005593"/>
    <a:srgbClr val="005995"/>
    <a:srgbClr val="72C4E5"/>
    <a:srgbClr val="5E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528" y="2064"/>
      </p:cViewPr>
      <p:guideLst>
        <p:guide orient="horz" pos="10204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8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23A566-BF3B-4E1E-9ED5-A88ADAE93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6563" r="60078" b="69573"/>
          <a:stretch/>
        </p:blipFill>
        <p:spPr>
          <a:xfrm>
            <a:off x="0" y="0"/>
            <a:ext cx="11742821" cy="61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package" Target="../embeddings/Document_Microsoft_Word7.docx"/><Relationship Id="rId47" Type="http://schemas.openxmlformats.org/officeDocument/2006/relationships/image" Target="../media/image9.png"/><Relationship Id="rId48" Type="http://schemas.openxmlformats.org/officeDocument/2006/relationships/image" Target="../media/image11.jpeg"/><Relationship Id="rId49" Type="http://schemas.openxmlformats.org/officeDocument/2006/relationships/image" Target="../media/image12.emf"/><Relationship Id="rId20" Type="http://schemas.openxmlformats.org/officeDocument/2006/relationships/hyperlink" Target="http://www.ncbi.nlm.nih.gov/pubmed/?term=Rao%20VB%5BAuthor%5D&amp;cauthor=true&amp;cauthor_uid=25957078" TargetMode="External"/><Relationship Id="rId21" Type="http://schemas.openxmlformats.org/officeDocument/2006/relationships/hyperlink" Target="http://www.ncbi.nlm.nih.gov/pubmed/?term=Johari%20N%5BAuthor%5D&amp;cauthor=true&amp;cauthor_uid=25957078" TargetMode="External"/><Relationship Id="rId22" Type="http://schemas.openxmlformats.org/officeDocument/2006/relationships/hyperlink" Target="http://www.ncbi.nlm.nih.gov/pubmed/?term=du%20Cros%20P%5BAuthor%5D&amp;cauthor=true&amp;cauthor_uid=25957078" TargetMode="External"/><Relationship Id="rId23" Type="http://schemas.openxmlformats.org/officeDocument/2006/relationships/hyperlink" Target="http://www.ncbi.nlm.nih.gov/pubmed/?term=Messina%20J%5BAuthor%5D&amp;cauthor=true&amp;cauthor_uid=25957078" TargetMode="External"/><Relationship Id="rId24" Type="http://schemas.openxmlformats.org/officeDocument/2006/relationships/hyperlink" Target="http://www.ncbi.nlm.nih.gov/pubmed/?term=Ford%20N%5BAuthor%5D&amp;cauthor=true&amp;cauthor_uid=25957078" TargetMode="External"/><Relationship Id="rId25" Type="http://schemas.openxmlformats.org/officeDocument/2006/relationships/hyperlink" Target="http://www.ncbi.nlm.nih.gov/pubmed/?term=Cooke%20GS%5BAuthor%5D&amp;cauthor=true&amp;cauthor_uid=25957078" TargetMode="External"/><Relationship Id="rId26" Type="http://schemas.openxmlformats.org/officeDocument/2006/relationships/hyperlink" Target="mailto:stchamgoue@yahoo.fr" TargetMode="External"/><Relationship Id="rId27" Type="http://schemas.openxmlformats.org/officeDocument/2006/relationships/oleObject" Target="../embeddings/oleObject1.bin"/><Relationship Id="rId28" Type="http://schemas.openxmlformats.org/officeDocument/2006/relationships/package" Target="../embeddings/Document_Microsoft_Word1.docx"/><Relationship Id="rId29" Type="http://schemas.openxmlformats.org/officeDocument/2006/relationships/image" Target="../media/image3.png"/><Relationship Id="rId50" Type="http://schemas.openxmlformats.org/officeDocument/2006/relationships/oleObject" Target="../embeddings/oleObject8.bin"/><Relationship Id="rId51" Type="http://schemas.openxmlformats.org/officeDocument/2006/relationships/package" Target="../embeddings/Document_Microsoft_Word8.docx"/><Relationship Id="rId52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hyperlink" Target="http://www.ncbi.nlm.nih.gov/pubmed/?term=Iles%20JC%5BAuthor%5D&amp;cauthor=true&amp;cauthor_uid=25105489" TargetMode="External"/><Relationship Id="rId4" Type="http://schemas.openxmlformats.org/officeDocument/2006/relationships/hyperlink" Target="http://www.ncbi.nlm.nih.gov/pubmed/?term=Raghwani%20J%5BAuthor%5D&amp;cauthor=true&amp;cauthor_uid=25105489" TargetMode="External"/><Relationship Id="rId5" Type="http://schemas.openxmlformats.org/officeDocument/2006/relationships/hyperlink" Target="http://www.ncbi.nlm.nih.gov/pubmed/?term=Harrison%20GL%5BAuthor%5D&amp;cauthor=true&amp;cauthor_uid=25105489" TargetMode="External"/><Relationship Id="rId30" Type="http://schemas.openxmlformats.org/officeDocument/2006/relationships/oleObject" Target="../embeddings/oleObject2.bin"/><Relationship Id="rId31" Type="http://schemas.openxmlformats.org/officeDocument/2006/relationships/package" Target="../embeddings/Document_Microsoft_Word2.docx"/><Relationship Id="rId32" Type="http://schemas.openxmlformats.org/officeDocument/2006/relationships/image" Target="../media/image4.png"/><Relationship Id="rId9" Type="http://schemas.openxmlformats.org/officeDocument/2006/relationships/hyperlink" Target="http://www.ncbi.nlm.nih.gov/pubmed/?term=LeBreton%20M%5BAuthor%5D&amp;cauthor=true&amp;cauthor_uid=25105489" TargetMode="External"/><Relationship Id="rId6" Type="http://schemas.openxmlformats.org/officeDocument/2006/relationships/hyperlink" Target="http://www.ncbi.nlm.nih.gov/pubmed/?term=Pepin%20J%5BAuthor%5D&amp;cauthor=true&amp;cauthor_uid=25105489" TargetMode="External"/><Relationship Id="rId7" Type="http://schemas.openxmlformats.org/officeDocument/2006/relationships/hyperlink" Target="http://www.ncbi.nlm.nih.gov/pubmed/?term=Djoko%20CF%5BAuthor%5D&amp;cauthor=true&amp;cauthor_uid=25105489" TargetMode="External"/><Relationship Id="rId8" Type="http://schemas.openxmlformats.org/officeDocument/2006/relationships/hyperlink" Target="http://www.ncbi.nlm.nih.gov/pubmed/?term=Tamoufe%20U%5BAuthor%5D&amp;cauthor=true&amp;cauthor_uid=25105489" TargetMode="External"/><Relationship Id="rId33" Type="http://schemas.openxmlformats.org/officeDocument/2006/relationships/oleObject" Target="../embeddings/oleObject3.bin"/><Relationship Id="rId34" Type="http://schemas.openxmlformats.org/officeDocument/2006/relationships/package" Target="../embeddings/Document_Microsoft_Word3.docx"/><Relationship Id="rId35" Type="http://schemas.openxmlformats.org/officeDocument/2006/relationships/image" Target="../media/image5.png"/><Relationship Id="rId36" Type="http://schemas.openxmlformats.org/officeDocument/2006/relationships/oleObject" Target="../embeddings/oleObject4.bin"/><Relationship Id="rId10" Type="http://schemas.openxmlformats.org/officeDocument/2006/relationships/hyperlink" Target="http://www.ncbi.nlm.nih.gov/pubmed/?term=Schneider%20BS%5BAuthor%5D&amp;cauthor=true&amp;cauthor_uid=25105489" TargetMode="External"/><Relationship Id="rId11" Type="http://schemas.openxmlformats.org/officeDocument/2006/relationships/hyperlink" Target="http://www.ncbi.nlm.nih.gov/pubmed/?term=Fair%20JN%5BAuthor%5D&amp;cauthor=true&amp;cauthor_uid=25105489" TargetMode="External"/><Relationship Id="rId12" Type="http://schemas.openxmlformats.org/officeDocument/2006/relationships/hyperlink" Target="http://www.ncbi.nlm.nih.gov/pubmed/?term=Tshala%20FM%5BAuthor%5D&amp;cauthor=true&amp;cauthor_uid=25105489" TargetMode="External"/><Relationship Id="rId13" Type="http://schemas.openxmlformats.org/officeDocument/2006/relationships/hyperlink" Target="http://www.ncbi.nlm.nih.gov/pubmed/?term=Kayembe%20PK%5BAuthor%5D&amp;cauthor=true&amp;cauthor_uid=25105489" TargetMode="External"/><Relationship Id="rId14" Type="http://schemas.openxmlformats.org/officeDocument/2006/relationships/hyperlink" Target="http://www.ncbi.nlm.nih.gov/pubmed/?term=Muyembe%20JJ%5BAuthor%5D&amp;cauthor=true&amp;cauthor_uid=25105489" TargetMode="External"/><Relationship Id="rId15" Type="http://schemas.openxmlformats.org/officeDocument/2006/relationships/hyperlink" Target="http://www.ncbi.nlm.nih.gov/pubmed/?term=Edidi-Basepeo%20S%5BAuthor%5D&amp;cauthor=true&amp;cauthor_uid=25105489" TargetMode="External"/><Relationship Id="rId16" Type="http://schemas.openxmlformats.org/officeDocument/2006/relationships/hyperlink" Target="http://www.ncbi.nlm.nih.gov/pubmed/?term=Wolfe%20ND%5BAuthor%5D&amp;cauthor=true&amp;cauthor_uid=25105489" TargetMode="External"/><Relationship Id="rId17" Type="http://schemas.openxmlformats.org/officeDocument/2006/relationships/hyperlink" Target="http://www.ncbi.nlm.nih.gov/pubmed/?term=Simmonds%20P%5BAuthor%5D&amp;cauthor=true&amp;cauthor_uid=25105489" TargetMode="External"/><Relationship Id="rId18" Type="http://schemas.openxmlformats.org/officeDocument/2006/relationships/hyperlink" Target="http://www.ncbi.nlm.nih.gov/pubmed/?term=Klenerman%20P%5BAuthor%5D&amp;cauthor=true&amp;cauthor_uid=25105489" TargetMode="External"/><Relationship Id="rId19" Type="http://schemas.openxmlformats.org/officeDocument/2006/relationships/hyperlink" Target="http://www.ncbi.nlm.nih.gov/pubmed/?term=Pybus%20OG%5BAuthor%5D&amp;cauthor=true&amp;cauthor_uid=25105489" TargetMode="External"/><Relationship Id="rId37" Type="http://schemas.openxmlformats.org/officeDocument/2006/relationships/package" Target="../embeddings/Document_Microsoft_Word4.docx"/><Relationship Id="rId38" Type="http://schemas.openxmlformats.org/officeDocument/2006/relationships/image" Target="../media/image6.png"/><Relationship Id="rId39" Type="http://schemas.openxmlformats.org/officeDocument/2006/relationships/oleObject" Target="../embeddings/oleObject5.bin"/><Relationship Id="rId40" Type="http://schemas.openxmlformats.org/officeDocument/2006/relationships/package" Target="../embeddings/Document_Microsoft_Word5.docx"/><Relationship Id="rId41" Type="http://schemas.openxmlformats.org/officeDocument/2006/relationships/image" Target="../media/image7.png"/><Relationship Id="rId42" Type="http://schemas.openxmlformats.org/officeDocument/2006/relationships/oleObject" Target="../embeddings/oleObject6.bin"/><Relationship Id="rId43" Type="http://schemas.openxmlformats.org/officeDocument/2006/relationships/package" Target="../embeddings/Document_Microsoft_Word6.docx"/><Relationship Id="rId44" Type="http://schemas.openxmlformats.org/officeDocument/2006/relationships/image" Target="../media/image8.png"/><Relationship Id="rId45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94CEFA-FAC9-4238-B132-65A89D948C45}"/>
              </a:ext>
            </a:extLst>
          </p:cNvPr>
          <p:cNvSpPr/>
          <p:nvPr/>
        </p:nvSpPr>
        <p:spPr>
          <a:xfrm>
            <a:off x="11430886" y="-1"/>
            <a:ext cx="38920938" cy="6598496"/>
          </a:xfrm>
          <a:prstGeom prst="rect">
            <a:avLst/>
          </a:prstGeom>
          <a:solidFill>
            <a:srgbClr val="005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225931" y="-48132"/>
            <a:ext cx="29218684" cy="32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fr-FR" sz="8400" b="1" dirty="0" err="1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Sofosbuvir</a:t>
            </a:r>
            <a:r>
              <a:rPr lang="fr-FR" sz="8400" b="1" dirty="0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/</a:t>
            </a:r>
            <a:r>
              <a:rPr lang="fr-FR" sz="8400" b="1" dirty="0" err="1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Ledipasvir</a:t>
            </a:r>
            <a:r>
              <a:rPr lang="fr-FR" sz="8400" b="1" dirty="0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: </a:t>
            </a:r>
            <a:r>
              <a:rPr lang="fr-FR" sz="8400" b="1" dirty="0" err="1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Efficacy</a:t>
            </a:r>
            <a:r>
              <a:rPr lang="fr-FR" sz="8400" b="1" dirty="0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and </a:t>
            </a:r>
            <a:r>
              <a:rPr lang="fr-FR" sz="8400" b="1" dirty="0" err="1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tolerance</a:t>
            </a:r>
            <a:r>
              <a:rPr lang="fr-FR" sz="8400" b="1" dirty="0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in HCV positive naïve or </a:t>
            </a:r>
            <a:r>
              <a:rPr lang="fr-FR" sz="8400" b="1" dirty="0" err="1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pre-treated</a:t>
            </a:r>
            <a:r>
              <a:rPr lang="fr-FR" sz="8400" b="1" dirty="0" smtClean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patients in Cameroun</a:t>
            </a:r>
            <a:endParaRPr lang="fr-FR" sz="8400" dirty="0" smtClean="0">
              <a:solidFill>
                <a:schemeClr val="bg1"/>
              </a:solidFill>
              <a:latin typeface="Cambria"/>
              <a:ea typeface="ＭＳ 明朝"/>
              <a:cs typeface="Times New Roman"/>
            </a:endParaRPr>
          </a:p>
          <a:p>
            <a:r>
              <a:rPr lang="en-GB" sz="1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6066" y="7048819"/>
            <a:ext cx="10004823" cy="9884439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GB" sz="2800" dirty="0"/>
              <a:t>Central Africa is considered to be an area of high endemic hepatitis C infection. </a:t>
            </a:r>
            <a:endParaRPr lang="fr-FR" sz="2800" dirty="0"/>
          </a:p>
          <a:p>
            <a:r>
              <a:rPr lang="en-GB" sz="2800" dirty="0"/>
              <a:t>In Cameroun, HCV </a:t>
            </a:r>
            <a:r>
              <a:rPr lang="en-GB" sz="2800" dirty="0" err="1"/>
              <a:t>sero</a:t>
            </a:r>
            <a:r>
              <a:rPr lang="en-GB" sz="2800" dirty="0"/>
              <a:t> prevalence in general population is around 2 to 7%. Otherwise, HCV is characterized in Cameroun by its high genetic diversity with the circulation of three different genotypes HCV-1, HCV-2 and HCV-4 and more than 10 HCV subtypes.</a:t>
            </a:r>
            <a:endParaRPr lang="fr-FR" sz="2800" dirty="0"/>
          </a:p>
          <a:p>
            <a:r>
              <a:rPr lang="fr-FR" sz="2800" dirty="0"/>
              <a:t>Cameroun </a:t>
            </a:r>
            <a:r>
              <a:rPr lang="fr-FR" sz="2800" dirty="0" err="1"/>
              <a:t>health</a:t>
            </a:r>
            <a:r>
              <a:rPr lang="fr-FR" sz="2800" dirty="0"/>
              <a:t> </a:t>
            </a:r>
            <a:r>
              <a:rPr lang="fr-FR" sz="2800" dirty="0" err="1"/>
              <a:t>authorities</a:t>
            </a:r>
            <a:r>
              <a:rPr lang="fr-FR" sz="2800" dirty="0"/>
              <a:t> have </a:t>
            </a:r>
            <a:r>
              <a:rPr lang="fr-FR" sz="2800" dirty="0" err="1"/>
              <a:t>decided</a:t>
            </a:r>
            <a:r>
              <a:rPr lang="fr-FR" sz="2800" dirty="0"/>
              <a:t> to import and </a:t>
            </a:r>
            <a:r>
              <a:rPr lang="fr-FR" sz="2800" dirty="0" err="1"/>
              <a:t>prescribe</a:t>
            </a:r>
            <a:r>
              <a:rPr lang="fr-FR" sz="2800" dirty="0"/>
              <a:t> Direct Acting </a:t>
            </a:r>
            <a:r>
              <a:rPr lang="fr-FR" sz="2800" dirty="0" err="1"/>
              <a:t>Antivirals</a:t>
            </a:r>
            <a:r>
              <a:rPr lang="fr-FR" sz="2800" dirty="0"/>
              <a:t> (DAA) in </a:t>
            </a:r>
            <a:r>
              <a:rPr lang="fr-FR" sz="2800" dirty="0" err="1"/>
              <a:t>generic</a:t>
            </a:r>
            <a:r>
              <a:rPr lang="fr-FR" sz="2800" dirty="0"/>
              <a:t> </a:t>
            </a:r>
            <a:r>
              <a:rPr lang="fr-FR" sz="2800" dirty="0" err="1"/>
              <a:t>form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29/07/2016. </a:t>
            </a:r>
            <a:r>
              <a:rPr lang="fr-FR" sz="2800" dirty="0" err="1"/>
              <a:t>Decentralization</a:t>
            </a:r>
            <a:r>
              <a:rPr lang="fr-FR" sz="2800" dirty="0"/>
              <a:t> of ADC prescriptions in five of the </a:t>
            </a:r>
            <a:r>
              <a:rPr lang="fr-FR" sz="2800" dirty="0" err="1"/>
              <a:t>ten</a:t>
            </a:r>
            <a:r>
              <a:rPr lang="fr-FR" sz="2800" dirty="0"/>
              <a:t> </a:t>
            </a:r>
            <a:r>
              <a:rPr lang="fr-FR" sz="2800" dirty="0" err="1"/>
              <a:t>regions</a:t>
            </a:r>
            <a:r>
              <a:rPr lang="fr-FR" sz="2800" dirty="0"/>
              <a:t> </a:t>
            </a:r>
            <a:r>
              <a:rPr lang="fr-FR" sz="2800" dirty="0" err="1"/>
              <a:t>followed</a:t>
            </a:r>
            <a:r>
              <a:rPr lang="fr-FR" sz="2800" dirty="0"/>
              <a:t>, </a:t>
            </a:r>
            <a:r>
              <a:rPr lang="fr-FR" sz="2800" dirty="0" err="1"/>
              <a:t>under</a:t>
            </a:r>
            <a:r>
              <a:rPr lang="fr-FR" sz="2800" dirty="0"/>
              <a:t> the </a:t>
            </a: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responsibility</a:t>
            </a:r>
            <a:r>
              <a:rPr lang="fr-FR" sz="2800" dirty="0"/>
              <a:t> of the </a:t>
            </a:r>
            <a:r>
              <a:rPr lang="fr-FR" sz="2800" dirty="0" err="1"/>
              <a:t>Regional</a:t>
            </a:r>
            <a:r>
              <a:rPr lang="fr-FR" sz="2800" dirty="0"/>
              <a:t> </a:t>
            </a:r>
            <a:r>
              <a:rPr lang="fr-FR" sz="2800" dirty="0" err="1"/>
              <a:t>Therapeutic</a:t>
            </a:r>
            <a:r>
              <a:rPr lang="fr-FR" sz="2800" dirty="0"/>
              <a:t> </a:t>
            </a:r>
            <a:r>
              <a:rPr lang="fr-FR" sz="2800" dirty="0" err="1"/>
              <a:t>Committees</a:t>
            </a:r>
            <a:r>
              <a:rPr lang="fr-FR" sz="2800" dirty="0"/>
              <a:t>. This </a:t>
            </a:r>
            <a:r>
              <a:rPr lang="fr-FR" sz="2800" dirty="0" err="1"/>
              <a:t>was</a:t>
            </a:r>
            <a:r>
              <a:rPr lang="fr-FR" sz="2800" dirty="0"/>
              <a:t> the </a:t>
            </a:r>
            <a:r>
              <a:rPr lang="fr-FR" sz="2800" dirty="0" err="1"/>
              <a:t>genesis</a:t>
            </a:r>
            <a:r>
              <a:rPr lang="fr-FR" sz="2800" dirty="0"/>
              <a:t> of </a:t>
            </a:r>
            <a:r>
              <a:rPr lang="fr-FR" sz="2800" dirty="0" err="1"/>
              <a:t>this</a:t>
            </a:r>
            <a:r>
              <a:rPr lang="fr-FR" sz="2800" dirty="0"/>
              <a:t> </a:t>
            </a:r>
            <a:r>
              <a:rPr lang="fr-FR" sz="2800" dirty="0" err="1"/>
              <a:t>observational</a:t>
            </a:r>
            <a:r>
              <a:rPr lang="fr-FR" sz="2800" dirty="0"/>
              <a:t> </a:t>
            </a:r>
            <a:r>
              <a:rPr lang="fr-FR" sz="2800" dirty="0" err="1"/>
              <a:t>study</a:t>
            </a:r>
            <a:r>
              <a:rPr lang="fr-FR" sz="2800" dirty="0"/>
              <a:t>, </a:t>
            </a:r>
            <a:r>
              <a:rPr lang="fr-FR" sz="2800" dirty="0" err="1"/>
              <a:t>approved</a:t>
            </a:r>
            <a:r>
              <a:rPr lang="fr-FR" sz="2800" dirty="0"/>
              <a:t> by </a:t>
            </a:r>
            <a:r>
              <a:rPr lang="fr-FR" sz="2800" dirty="0" err="1"/>
              <a:t>Cameroon’s</a:t>
            </a:r>
            <a:r>
              <a:rPr lang="fr-FR" sz="2800" dirty="0"/>
              <a:t> National </a:t>
            </a:r>
            <a:r>
              <a:rPr lang="fr-FR" sz="2800" dirty="0" err="1"/>
              <a:t>Committee</a:t>
            </a:r>
            <a:r>
              <a:rPr lang="fr-FR" sz="2800" dirty="0"/>
              <a:t> of </a:t>
            </a:r>
            <a:r>
              <a:rPr lang="fr-FR" sz="2800" dirty="0" err="1"/>
              <a:t>Ethics</a:t>
            </a:r>
            <a:r>
              <a:rPr lang="fr-FR" sz="2800" dirty="0"/>
              <a:t>, </a:t>
            </a:r>
            <a:r>
              <a:rPr lang="fr-FR" sz="2800" dirty="0" err="1"/>
              <a:t>whose</a:t>
            </a:r>
            <a:r>
              <a:rPr lang="fr-FR" sz="2800" dirty="0"/>
              <a:t> </a:t>
            </a:r>
            <a:r>
              <a:rPr lang="fr-FR" sz="2800" dirty="0" err="1"/>
              <a:t>purpose</a:t>
            </a:r>
            <a:r>
              <a:rPr lang="fr-FR" sz="2800" dirty="0"/>
              <a:t> </a:t>
            </a:r>
            <a:r>
              <a:rPr lang="fr-FR" sz="2800" dirty="0" err="1"/>
              <a:t>was</a:t>
            </a:r>
            <a:r>
              <a:rPr lang="fr-FR" sz="2800" dirty="0"/>
              <a:t> to check the </a:t>
            </a:r>
            <a:r>
              <a:rPr lang="fr-FR" sz="2800" dirty="0" err="1"/>
              <a:t>efficiency</a:t>
            </a:r>
            <a:r>
              <a:rPr lang="fr-FR" sz="2800" dirty="0"/>
              <a:t> of </a:t>
            </a:r>
            <a:r>
              <a:rPr lang="fr-FR" sz="2800" dirty="0" err="1"/>
              <a:t>these</a:t>
            </a:r>
            <a:r>
              <a:rPr lang="fr-FR" sz="2800" dirty="0"/>
              <a:t> new </a:t>
            </a:r>
            <a:r>
              <a:rPr lang="fr-FR" sz="2800" dirty="0" err="1"/>
              <a:t>generic</a:t>
            </a:r>
            <a:r>
              <a:rPr lang="fr-FR" sz="2800" dirty="0"/>
              <a:t> antiviral </a:t>
            </a:r>
            <a:r>
              <a:rPr lang="fr-FR" sz="2800" dirty="0" err="1"/>
              <a:t>treatment</a:t>
            </a:r>
            <a:r>
              <a:rPr lang="fr-FR" sz="2800" dirty="0"/>
              <a:t> on local VHC viral </a:t>
            </a:r>
            <a:r>
              <a:rPr lang="fr-FR" sz="2800" dirty="0" err="1"/>
              <a:t>strains</a:t>
            </a:r>
            <a:r>
              <a:rPr lang="fr-FR" sz="2800" dirty="0"/>
              <a:t> </a:t>
            </a:r>
            <a:r>
              <a:rPr lang="fr-FR" sz="2800" dirty="0" err="1"/>
              <a:t>characterized</a:t>
            </a:r>
            <a:r>
              <a:rPr lang="fr-FR" sz="2800" dirty="0"/>
              <a:t> by </a:t>
            </a:r>
            <a:r>
              <a:rPr lang="fr-FR" sz="2800" dirty="0" err="1"/>
              <a:t>their</a:t>
            </a:r>
            <a:r>
              <a:rPr lang="fr-FR" sz="2800" dirty="0"/>
              <a:t> </a:t>
            </a:r>
            <a:r>
              <a:rPr lang="fr-FR" sz="2800" dirty="0" err="1"/>
              <a:t>phylogenetic</a:t>
            </a:r>
            <a:r>
              <a:rPr lang="fr-FR" sz="2800" dirty="0"/>
              <a:t> </a:t>
            </a:r>
            <a:r>
              <a:rPr lang="fr-FR" sz="2800" dirty="0" err="1"/>
              <a:t>diversity</a:t>
            </a:r>
            <a:r>
              <a:rPr lang="fr-FR" sz="2800" dirty="0"/>
              <a:t>, </a:t>
            </a:r>
            <a:r>
              <a:rPr lang="fr-FR" sz="2800" dirty="0" err="1"/>
              <a:t>under</a:t>
            </a:r>
            <a:r>
              <a:rPr lang="fr-FR" sz="2800" dirty="0"/>
              <a:t> normal conditions of use in the </a:t>
            </a:r>
            <a:r>
              <a:rPr lang="fr-FR" sz="2800" dirty="0" err="1"/>
              <a:t>regions</a:t>
            </a:r>
            <a:r>
              <a:rPr lang="fr-FR" sz="2800" dirty="0"/>
              <a:t> </a:t>
            </a:r>
            <a:r>
              <a:rPr lang="en-AU" sz="2800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/>
            <a:endParaRPr lang="en-AU" sz="30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32763" y="7048820"/>
            <a:ext cx="12611120" cy="4919915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 smtClean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CA" sz="30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/>
            <a:endParaRPr lang="en-US" sz="3993" b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/>
            <a:r>
              <a:rPr lang="fr-FR" sz="4000" b="1" dirty="0"/>
              <a:t>In </a:t>
            </a:r>
            <a:r>
              <a:rPr lang="fr-FR" sz="4000" b="1" dirty="0" err="1"/>
              <a:t>this</a:t>
            </a:r>
            <a:r>
              <a:rPr lang="fr-FR" sz="4000" b="1" dirty="0"/>
              <a:t> local </a:t>
            </a:r>
            <a:r>
              <a:rPr lang="fr-FR" sz="4000" b="1" dirty="0" err="1"/>
              <a:t>regional</a:t>
            </a:r>
            <a:r>
              <a:rPr lang="fr-FR" sz="4000" b="1" dirty="0"/>
              <a:t> </a:t>
            </a:r>
            <a:r>
              <a:rPr lang="fr-FR" sz="4000" b="1" dirty="0" err="1"/>
              <a:t>Camerounian</a:t>
            </a:r>
            <a:r>
              <a:rPr lang="fr-FR" sz="4000" b="1" dirty="0"/>
              <a:t> </a:t>
            </a:r>
            <a:r>
              <a:rPr lang="fr-FR" sz="4000" b="1" dirty="0" err="1"/>
              <a:t>context</a:t>
            </a:r>
            <a:r>
              <a:rPr lang="fr-FR" sz="4000" b="1" dirty="0"/>
              <a:t>, the </a:t>
            </a:r>
            <a:r>
              <a:rPr lang="fr-FR" sz="4000" b="1" dirty="0" err="1"/>
              <a:t>efficiency</a:t>
            </a:r>
            <a:r>
              <a:rPr lang="fr-FR" sz="4000" b="1" dirty="0"/>
              <a:t> (90% percent of patients </a:t>
            </a:r>
            <a:r>
              <a:rPr lang="fr-FR" sz="4000" b="1" dirty="0" err="1"/>
              <a:t>cured</a:t>
            </a:r>
            <a:r>
              <a:rPr lang="fr-FR" sz="4000" b="1" dirty="0"/>
              <a:t>) and </a:t>
            </a:r>
            <a:r>
              <a:rPr lang="fr-FR" sz="4000" b="1" dirty="0" err="1"/>
              <a:t>tolerance</a:t>
            </a:r>
            <a:r>
              <a:rPr lang="fr-FR" sz="4000" b="1" dirty="0"/>
              <a:t> of </a:t>
            </a:r>
            <a:r>
              <a:rPr lang="fr-FR" sz="4000" b="1" dirty="0" err="1"/>
              <a:t>this</a:t>
            </a:r>
            <a:r>
              <a:rPr lang="fr-FR" sz="4000" b="1" dirty="0"/>
              <a:t> </a:t>
            </a:r>
            <a:r>
              <a:rPr lang="fr-FR" sz="4000" b="1" dirty="0" err="1"/>
              <a:t>Sofosbuvir</a:t>
            </a:r>
            <a:r>
              <a:rPr lang="fr-FR" sz="4000" b="1" dirty="0"/>
              <a:t>/</a:t>
            </a:r>
            <a:r>
              <a:rPr lang="fr-FR" sz="4000" b="1" dirty="0" err="1"/>
              <a:t>Lédipasvir</a:t>
            </a:r>
            <a:r>
              <a:rPr lang="fr-FR" sz="4000" b="1" dirty="0"/>
              <a:t>  </a:t>
            </a:r>
            <a:r>
              <a:rPr lang="fr-FR" sz="4000" b="1" dirty="0" err="1"/>
              <a:t>generic</a:t>
            </a:r>
            <a:r>
              <a:rPr lang="fr-FR" sz="4000" b="1" dirty="0"/>
              <a:t> </a:t>
            </a:r>
            <a:r>
              <a:rPr lang="fr-FR" sz="4000" b="1" dirty="0" err="1"/>
              <a:t>form</a:t>
            </a:r>
            <a:r>
              <a:rPr lang="fr-FR" sz="4000" b="1" dirty="0"/>
              <a:t> </a:t>
            </a:r>
            <a:r>
              <a:rPr lang="fr-FR" sz="4000" b="1" dirty="0" err="1"/>
              <a:t>was</a:t>
            </a:r>
            <a:r>
              <a:rPr lang="fr-FR" sz="4000" b="1" dirty="0"/>
              <a:t> </a:t>
            </a:r>
            <a:r>
              <a:rPr lang="fr-FR" sz="4000" b="1" dirty="0" err="1"/>
              <a:t>similar</a:t>
            </a:r>
            <a:r>
              <a:rPr lang="fr-FR" sz="4000" b="1" dirty="0"/>
              <a:t> to the data </a:t>
            </a:r>
            <a:r>
              <a:rPr lang="fr-FR" sz="4000" b="1" dirty="0" err="1"/>
              <a:t>previously</a:t>
            </a:r>
            <a:r>
              <a:rPr lang="fr-FR" sz="4000" b="1" dirty="0"/>
              <a:t> </a:t>
            </a:r>
            <a:r>
              <a:rPr lang="fr-FR" sz="4000" b="1" dirty="0" err="1"/>
              <a:t>published</a:t>
            </a:r>
            <a:r>
              <a:rPr lang="fr-FR" sz="4000" b="1" dirty="0"/>
              <a:t> in </a:t>
            </a:r>
            <a:r>
              <a:rPr lang="fr-FR" sz="4000" b="1" dirty="0" err="1"/>
              <a:t>developed</a:t>
            </a:r>
            <a:r>
              <a:rPr lang="fr-FR" sz="4000" b="1" dirty="0"/>
              <a:t> country</a:t>
            </a:r>
            <a:r>
              <a:rPr lang="fr-FR" sz="4000" dirty="0"/>
              <a:t> </a:t>
            </a:r>
            <a:endParaRPr lang="en-US" sz="3993" b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6377" y="7048820"/>
            <a:ext cx="26187866" cy="24868551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1600" dirty="0">
              <a:solidFill>
                <a:srgbClr val="4150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6065" y="20319909"/>
            <a:ext cx="10004824" cy="11597462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</a:ln>
          <a:effectLst/>
          <a:ex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en-US" sz="2400" dirty="0"/>
              <a:t>Observational prospective non comparative pilot study</a:t>
            </a:r>
            <a:endParaRPr lang="fr-FR" sz="2400" dirty="0"/>
          </a:p>
          <a:p>
            <a:r>
              <a:rPr lang="en-GB" sz="2400" b="1" dirty="0"/>
              <a:t> </a:t>
            </a:r>
            <a:endParaRPr lang="fr-FR" sz="2400" dirty="0"/>
          </a:p>
          <a:p>
            <a:r>
              <a:rPr lang="en-GB" sz="2400" b="1" i="1" dirty="0"/>
              <a:t>Inclusion criteria</a:t>
            </a:r>
            <a:r>
              <a:rPr lang="en-GB" sz="2400" b="1" dirty="0"/>
              <a:t> : </a:t>
            </a:r>
            <a:r>
              <a:rPr lang="en-GB" sz="2400" dirty="0"/>
              <a:t>Age ≥ 18</a:t>
            </a:r>
            <a:r>
              <a:rPr lang="en-GB" sz="2400" b="1" dirty="0"/>
              <a:t>, </a:t>
            </a:r>
            <a:r>
              <a:rPr lang="en-GB" sz="2400" dirty="0"/>
              <a:t>Chronic HCV infection genotype 1 or 4</a:t>
            </a:r>
            <a:r>
              <a:rPr lang="en-GB" sz="2400" b="1" dirty="0"/>
              <a:t>, </a:t>
            </a:r>
            <a:r>
              <a:rPr lang="en-GB" sz="2400" dirty="0"/>
              <a:t>HCV naïve or pre-treated patients</a:t>
            </a:r>
            <a:r>
              <a:rPr lang="en-GB" sz="2400" b="1" dirty="0"/>
              <a:t>, </a:t>
            </a:r>
            <a:r>
              <a:rPr lang="en-GB" sz="2400" dirty="0"/>
              <a:t>Signature of consent to treatment</a:t>
            </a:r>
            <a:endParaRPr lang="fr-FR" sz="2400" dirty="0"/>
          </a:p>
          <a:p>
            <a:r>
              <a:rPr lang="en-GB" sz="2400" b="1" dirty="0"/>
              <a:t> </a:t>
            </a:r>
            <a:endParaRPr lang="fr-FR" sz="2400" dirty="0"/>
          </a:p>
          <a:p>
            <a:r>
              <a:rPr lang="en-GB" sz="2400" b="1" dirty="0"/>
              <a:t> </a:t>
            </a:r>
            <a:r>
              <a:rPr lang="en-GB" sz="2400" b="1" i="1" dirty="0"/>
              <a:t>Exclusion criteria</a:t>
            </a:r>
            <a:r>
              <a:rPr lang="en-GB" sz="2400" b="1" dirty="0"/>
              <a:t>: </a:t>
            </a:r>
            <a:r>
              <a:rPr lang="en-GB" sz="2400" dirty="0"/>
              <a:t>Pregnant or nursing female or male with pregnant female partner,</a:t>
            </a:r>
            <a:r>
              <a:rPr lang="en-GB" sz="2400" b="1" dirty="0"/>
              <a:t> </a:t>
            </a:r>
            <a:r>
              <a:rPr lang="en-GB" sz="2400" dirty="0"/>
              <a:t>HBV co-infection, Liver </a:t>
            </a:r>
            <a:r>
              <a:rPr lang="en-GB" sz="2400" dirty="0" err="1"/>
              <a:t>decompensation</a:t>
            </a:r>
            <a:r>
              <a:rPr lang="en-GB" sz="2400" dirty="0"/>
              <a:t>, Hepatocellular carcinoma or other malignancy, Other medical disorder that may interfere with subject treatment, </a:t>
            </a:r>
            <a:r>
              <a:rPr lang="en-GB" sz="2400" dirty="0" err="1"/>
              <a:t>Creatinine</a:t>
            </a:r>
            <a:r>
              <a:rPr lang="en-GB" sz="2400" dirty="0"/>
              <a:t> </a:t>
            </a:r>
            <a:r>
              <a:rPr lang="en-GB" sz="2400" dirty="0" err="1"/>
              <a:t>Clairance</a:t>
            </a:r>
            <a:r>
              <a:rPr lang="en-GB" sz="2400" dirty="0"/>
              <a:t> MDRD &lt; 70 ml/</a:t>
            </a:r>
            <a:r>
              <a:rPr lang="en-GB" sz="2400" dirty="0" err="1"/>
              <a:t>mn</a:t>
            </a:r>
            <a:r>
              <a:rPr lang="en-GB" sz="2400" dirty="0"/>
              <a:t>,</a:t>
            </a:r>
            <a:r>
              <a:rPr lang="en-GB" sz="2400" b="1" dirty="0"/>
              <a:t>, </a:t>
            </a:r>
            <a:r>
              <a:rPr lang="en-GB" sz="2400" dirty="0" err="1"/>
              <a:t>Ongoing</a:t>
            </a:r>
            <a:r>
              <a:rPr lang="en-GB" sz="2400" dirty="0"/>
              <a:t> drugs :</a:t>
            </a:r>
            <a:r>
              <a:rPr lang="en-GB" sz="2400" b="1" dirty="0"/>
              <a:t> </a:t>
            </a:r>
            <a:r>
              <a:rPr lang="en-GB" sz="2400" dirty="0" err="1"/>
              <a:t>Antiarythmic</a:t>
            </a:r>
            <a:r>
              <a:rPr lang="en-GB" sz="2400" dirty="0"/>
              <a:t> drugs : </a:t>
            </a:r>
            <a:r>
              <a:rPr lang="en-GB" sz="2400" dirty="0" err="1"/>
              <a:t>Amiodarone</a:t>
            </a:r>
            <a:r>
              <a:rPr lang="en-GB" sz="2400" dirty="0"/>
              <a:t>, Digoxin, Amlodipine, </a:t>
            </a:r>
            <a:r>
              <a:rPr lang="en-GB" sz="2400" dirty="0" err="1"/>
              <a:t>Diltiazem</a:t>
            </a:r>
            <a:r>
              <a:rPr lang="en-GB" sz="2400" dirty="0"/>
              <a:t>,</a:t>
            </a:r>
            <a:r>
              <a:rPr lang="en-GB" sz="2400" b="1" dirty="0"/>
              <a:t> </a:t>
            </a:r>
            <a:r>
              <a:rPr lang="en-GB" sz="2400" dirty="0"/>
              <a:t>Lipid lowering drug : </a:t>
            </a:r>
            <a:r>
              <a:rPr lang="en-GB" sz="2400" dirty="0" err="1"/>
              <a:t>Rosuvastatin</a:t>
            </a:r>
            <a:r>
              <a:rPr lang="en-GB" sz="2400" b="1" dirty="0"/>
              <a:t>, </a:t>
            </a:r>
            <a:r>
              <a:rPr lang="en-GB" sz="2400" dirty="0"/>
              <a:t>P-glycoprotein interactive drug : </a:t>
            </a:r>
            <a:r>
              <a:rPr lang="en-GB" sz="2400" dirty="0" err="1"/>
              <a:t>Rifampicine</a:t>
            </a:r>
            <a:r>
              <a:rPr lang="en-GB" sz="2400" dirty="0"/>
              <a:t>, </a:t>
            </a:r>
            <a:r>
              <a:rPr lang="en-GB" sz="2400" dirty="0" err="1"/>
              <a:t>Carbamazepim</a:t>
            </a:r>
            <a:r>
              <a:rPr lang="en-GB" sz="2400" dirty="0"/>
              <a:t>, </a:t>
            </a:r>
            <a:r>
              <a:rPr lang="en-GB" sz="2400" dirty="0" err="1"/>
              <a:t>Ongoing</a:t>
            </a:r>
            <a:r>
              <a:rPr lang="en-GB" sz="2400" dirty="0"/>
              <a:t> Local Traditional Drugs.</a:t>
            </a:r>
            <a:endParaRPr lang="fr-FR" sz="2400" dirty="0"/>
          </a:p>
          <a:p>
            <a:r>
              <a:rPr lang="en-GB" sz="2400" dirty="0"/>
              <a:t> </a:t>
            </a:r>
            <a:endParaRPr lang="fr-FR" sz="2400" dirty="0"/>
          </a:p>
          <a:p>
            <a:r>
              <a:rPr lang="en-GB" sz="2400" b="1" i="1" dirty="0"/>
              <a:t>Intervention</a:t>
            </a:r>
            <a:endParaRPr lang="fr-FR" sz="2400" dirty="0"/>
          </a:p>
          <a:p>
            <a:r>
              <a:rPr lang="en-GB" sz="2400" dirty="0"/>
              <a:t>Drug 1:  SOF/LDV, </a:t>
            </a:r>
            <a:r>
              <a:rPr lang="en-GB" sz="2400" b="1" i="1" dirty="0" err="1"/>
              <a:t>Mpiviropack</a:t>
            </a:r>
            <a:r>
              <a:rPr lang="en-GB" sz="2400" b="1" i="1" dirty="0"/>
              <a:t> Plus</a:t>
            </a:r>
            <a:r>
              <a:rPr lang="fr-FR" sz="2400" dirty="0"/>
              <a:t>*(</a:t>
            </a:r>
            <a:r>
              <a:rPr lang="fr-FR" sz="2400" i="1" dirty="0" err="1"/>
              <a:t>Marcyl</a:t>
            </a:r>
            <a:r>
              <a:rPr lang="fr-FR" sz="2400" i="1" dirty="0"/>
              <a:t> </a:t>
            </a:r>
            <a:r>
              <a:rPr lang="fr-FR" sz="2400" i="1" dirty="0" err="1"/>
              <a:t>pharmaceutical</a:t>
            </a:r>
            <a:r>
              <a:rPr lang="fr-FR" sz="2400" i="1" dirty="0"/>
              <a:t>-Le Caire, </a:t>
            </a:r>
            <a:r>
              <a:rPr lang="fr-FR" sz="2400" i="1" dirty="0" err="1"/>
              <a:t>Egypt</a:t>
            </a:r>
            <a:r>
              <a:rPr lang="fr-FR" sz="2400" dirty="0"/>
              <a:t>): </a:t>
            </a:r>
            <a:r>
              <a:rPr lang="en-GB" sz="2400" dirty="0"/>
              <a:t>one tablet per day during 12 weeks</a:t>
            </a:r>
            <a:endParaRPr lang="fr-FR" sz="2400" dirty="0"/>
          </a:p>
          <a:p>
            <a:r>
              <a:rPr lang="en-GB" sz="2400" dirty="0"/>
              <a:t>Drug 2 RBV : </a:t>
            </a:r>
            <a:r>
              <a:rPr lang="en-GB" sz="2400" dirty="0" err="1"/>
              <a:t>Ribavirine</a:t>
            </a:r>
            <a:r>
              <a:rPr lang="en-GB" sz="2400" dirty="0"/>
              <a:t> 200 mg. dosing recommendations (&lt; 75 kg = 1000 mg and ≥ 75 kg = 1200 mg). If previously treated with Peg interferon) </a:t>
            </a:r>
            <a:br>
              <a:rPr lang="en-GB" sz="2400" dirty="0"/>
            </a:br>
            <a:endParaRPr lang="fr-FR" sz="2400" dirty="0"/>
          </a:p>
          <a:p>
            <a:r>
              <a:rPr lang="en-GB" sz="2400" b="1" i="1" dirty="0"/>
              <a:t>Endpoint </a:t>
            </a:r>
            <a:endParaRPr lang="fr-FR" sz="2400" dirty="0"/>
          </a:p>
          <a:p>
            <a:pPr marL="457200" indent="-457200">
              <a:buFontTx/>
              <a:buChar char="-"/>
            </a:pPr>
            <a:r>
              <a:rPr lang="en-GB" sz="2400" dirty="0" smtClean="0"/>
              <a:t>Percentage </a:t>
            </a:r>
            <a:r>
              <a:rPr lang="en-GB" sz="2400" dirty="0"/>
              <a:t>of patients with Sustained </a:t>
            </a:r>
            <a:r>
              <a:rPr lang="en-GB" sz="2400" dirty="0" err="1"/>
              <a:t>Virologic</a:t>
            </a:r>
            <a:r>
              <a:rPr lang="en-GB" sz="2400" dirty="0"/>
              <a:t> Response (SVR) defined  as HCV viral load &lt; 15UI/ml twelve weeks after the end of treatment, </a:t>
            </a:r>
            <a:endParaRPr lang="fr-FR" sz="2400" dirty="0"/>
          </a:p>
          <a:p>
            <a:pPr marL="457200" indent="-457200" defTabSz="952097" eaLnBrk="0" hangingPunct="0">
              <a:buSzPct val="60000"/>
              <a:buFontTx/>
              <a:buChar char="-"/>
            </a:pPr>
            <a:endParaRPr lang="en-US" sz="28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455571" y="12546005"/>
            <a:ext cx="12588313" cy="8739297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3000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6065" y="17125681"/>
            <a:ext cx="10004824" cy="2655443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GB" sz="2400" dirty="0">
                <a:latin typeface="+mn-lt"/>
              </a:rPr>
              <a:t>To assess the safety and efficacy of fixed-dose combination SOF/LED (</a:t>
            </a:r>
            <a:r>
              <a:rPr lang="en-GB" sz="2400" dirty="0" err="1">
                <a:latin typeface="+mn-lt"/>
              </a:rPr>
              <a:t>Sofosbuvir</a:t>
            </a:r>
            <a:r>
              <a:rPr lang="en-GB" sz="2400" dirty="0">
                <a:latin typeface="+mn-lt"/>
              </a:rPr>
              <a:t> 400 mg/</a:t>
            </a:r>
            <a:r>
              <a:rPr lang="en-GB" sz="2400" dirty="0" err="1">
                <a:latin typeface="+mn-lt"/>
              </a:rPr>
              <a:t>Ledipasvir</a:t>
            </a:r>
            <a:r>
              <a:rPr lang="en-GB" sz="2400" dirty="0">
                <a:latin typeface="+mn-lt"/>
              </a:rPr>
              <a:t> 90 mg) in the treatment of chronic HCV- 1 &amp; 4 infected </a:t>
            </a:r>
            <a:r>
              <a:rPr lang="en-GB" sz="2400" dirty="0" smtClean="0">
                <a:latin typeface="+mn-lt"/>
              </a:rPr>
              <a:t>patients</a:t>
            </a:r>
            <a:endParaRPr lang="en-AU" sz="24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7460341" y="21824272"/>
            <a:ext cx="12583544" cy="6038634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GB" sz="2400" u="sng" dirty="0" smtClean="0"/>
              <a:t>- Virology</a:t>
            </a:r>
            <a:r>
              <a:rPr lang="en-GB" sz="2400" u="sng" dirty="0"/>
              <a:t>.</a:t>
            </a:r>
            <a:r>
              <a:rPr lang="en-GB" sz="2400" dirty="0"/>
              <a:t> 2014 Sep;464-465:233-43. </a:t>
            </a:r>
            <a:r>
              <a:rPr lang="en-GB" sz="2400" dirty="0" err="1"/>
              <a:t>doi</a:t>
            </a:r>
            <a:r>
              <a:rPr lang="en-GB" sz="2400" dirty="0"/>
              <a:t>: 10.1016/j.virol.2014.07.006. </a:t>
            </a:r>
            <a:r>
              <a:rPr lang="en-GB" sz="2400" dirty="0" err="1"/>
              <a:t>Epub</a:t>
            </a:r>
            <a:r>
              <a:rPr lang="en-GB" sz="2400" dirty="0"/>
              <a:t> 2014 Aug 6.</a:t>
            </a:r>
            <a:endParaRPr lang="fr-FR" sz="2400" dirty="0"/>
          </a:p>
          <a:p>
            <a:r>
              <a:rPr lang="en-GB" sz="2400" b="1" dirty="0" err="1"/>
              <a:t>Phylogeography</a:t>
            </a:r>
            <a:r>
              <a:rPr lang="en-GB" sz="2400" b="1" dirty="0"/>
              <a:t> and epidemic history of hepatitis C virus genotype 4 in Africa.</a:t>
            </a:r>
            <a:endParaRPr lang="fr-FR" sz="2400" dirty="0"/>
          </a:p>
          <a:p>
            <a:r>
              <a:rPr lang="en-GB" sz="2400" dirty="0">
                <a:hlinkClick r:id="rId3"/>
              </a:rPr>
              <a:t>Iles JC</a:t>
            </a:r>
            <a:r>
              <a:rPr lang="en-GB" sz="2400" dirty="0"/>
              <a:t>1, </a:t>
            </a:r>
            <a:r>
              <a:rPr lang="en-GB" sz="2400" dirty="0">
                <a:hlinkClick r:id="rId4"/>
              </a:rPr>
              <a:t>Raghwani J</a:t>
            </a:r>
            <a:r>
              <a:rPr lang="en-GB" sz="2400" dirty="0"/>
              <a:t>1, </a:t>
            </a:r>
            <a:r>
              <a:rPr lang="en-GB" sz="2400" dirty="0">
                <a:hlinkClick r:id="rId5"/>
              </a:rPr>
              <a:t>Harrison GL</a:t>
            </a:r>
            <a:r>
              <a:rPr lang="en-GB" sz="2400" dirty="0"/>
              <a:t>2, </a:t>
            </a:r>
            <a:r>
              <a:rPr lang="en-GB" sz="2400" dirty="0">
                <a:hlinkClick r:id="rId6"/>
              </a:rPr>
              <a:t>Pepin J</a:t>
            </a:r>
            <a:r>
              <a:rPr lang="en-GB" sz="2400" dirty="0"/>
              <a:t>3, </a:t>
            </a:r>
            <a:r>
              <a:rPr lang="en-GB" sz="2400" dirty="0">
                <a:hlinkClick r:id="rId7"/>
              </a:rPr>
              <a:t>Djoko CF</a:t>
            </a:r>
            <a:r>
              <a:rPr lang="en-GB" sz="2400" dirty="0"/>
              <a:t>4, </a:t>
            </a:r>
            <a:r>
              <a:rPr lang="en-GB" sz="2400" dirty="0">
                <a:hlinkClick r:id="rId8"/>
              </a:rPr>
              <a:t>Tamoufe U</a:t>
            </a:r>
            <a:r>
              <a:rPr lang="en-GB" sz="2400" dirty="0"/>
              <a:t>5, </a:t>
            </a:r>
            <a:r>
              <a:rPr lang="en-GB" sz="2400" dirty="0">
                <a:hlinkClick r:id="rId9"/>
              </a:rPr>
              <a:t>LeBreton M</a:t>
            </a:r>
            <a:r>
              <a:rPr lang="en-GB" sz="2400" dirty="0"/>
              <a:t>5, </a:t>
            </a:r>
            <a:r>
              <a:rPr lang="en-GB" sz="2400" dirty="0">
                <a:hlinkClick r:id="rId10"/>
              </a:rPr>
              <a:t>Schneider BS</a:t>
            </a:r>
            <a:r>
              <a:rPr lang="en-GB" sz="2400" dirty="0"/>
              <a:t>5, </a:t>
            </a:r>
            <a:r>
              <a:rPr lang="en-GB" sz="2400" dirty="0">
                <a:hlinkClick r:id="rId11"/>
              </a:rPr>
              <a:t>Fair JN</a:t>
            </a:r>
            <a:r>
              <a:rPr lang="en-GB" sz="2400" dirty="0"/>
              <a:t>5, </a:t>
            </a:r>
            <a:r>
              <a:rPr lang="en-GB" sz="2400" dirty="0">
                <a:hlinkClick r:id="rId12"/>
              </a:rPr>
              <a:t>Tshala FM</a:t>
            </a:r>
            <a:r>
              <a:rPr lang="en-GB" sz="2400" dirty="0"/>
              <a:t>6, </a:t>
            </a:r>
            <a:r>
              <a:rPr lang="en-GB" sz="2400" dirty="0">
                <a:hlinkClick r:id="rId13"/>
              </a:rPr>
              <a:t>Kayembe PK</a:t>
            </a:r>
            <a:r>
              <a:rPr lang="en-GB" sz="2400" dirty="0"/>
              <a:t>7, </a:t>
            </a:r>
            <a:r>
              <a:rPr lang="en-GB" sz="2400" dirty="0">
                <a:hlinkClick r:id="rId14"/>
              </a:rPr>
              <a:t>Muyembe JJ</a:t>
            </a:r>
            <a:r>
              <a:rPr lang="en-GB" sz="2400" dirty="0"/>
              <a:t>8, </a:t>
            </a:r>
            <a:r>
              <a:rPr lang="en-GB" sz="2400" dirty="0">
                <a:hlinkClick r:id="rId15"/>
              </a:rPr>
              <a:t>Edidi-Basepeo S</a:t>
            </a:r>
            <a:r>
              <a:rPr lang="en-GB" sz="2400" dirty="0"/>
              <a:t>9, </a:t>
            </a:r>
            <a:r>
              <a:rPr lang="en-GB" sz="2400" dirty="0">
                <a:hlinkClick r:id="rId16"/>
              </a:rPr>
              <a:t>Wolfe ND</a:t>
            </a:r>
            <a:r>
              <a:rPr lang="en-GB" sz="2400" dirty="0"/>
              <a:t>10, </a:t>
            </a:r>
            <a:r>
              <a:rPr lang="en-GB" sz="2400" dirty="0">
                <a:hlinkClick r:id="rId17"/>
              </a:rPr>
              <a:t>Simmonds P</a:t>
            </a:r>
            <a:r>
              <a:rPr lang="en-GB" sz="2400" dirty="0"/>
              <a:t>11, </a:t>
            </a:r>
            <a:r>
              <a:rPr lang="en-GB" sz="2400" dirty="0">
                <a:hlinkClick r:id="rId18"/>
              </a:rPr>
              <a:t>Klenerman P</a:t>
            </a:r>
            <a:r>
              <a:rPr lang="en-GB" sz="2400" dirty="0"/>
              <a:t>12, </a:t>
            </a:r>
            <a:r>
              <a:rPr lang="en-GB" sz="2400" dirty="0">
                <a:hlinkClick r:id="rId19"/>
              </a:rPr>
              <a:t>Pybus </a:t>
            </a:r>
            <a:r>
              <a:rPr lang="en-GB" sz="2400" dirty="0" smtClean="0">
                <a:hlinkClick r:id="rId19"/>
              </a:rPr>
              <a:t>OG</a:t>
            </a:r>
            <a:r>
              <a:rPr lang="en-GB" sz="2400" dirty="0" smtClean="0"/>
              <a:t>13</a:t>
            </a:r>
            <a:endParaRPr lang="en-AU" sz="2500" dirty="0">
              <a:solidFill>
                <a:srgbClr val="005995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500" dirty="0" smtClean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u="sng" dirty="0"/>
              <a:t>Lancet Infect Dis.</a:t>
            </a:r>
            <a:r>
              <a:rPr lang="en-US" sz="2800" dirty="0"/>
              <a:t> 2015 Jul;15(7):819-24. </a:t>
            </a:r>
            <a:r>
              <a:rPr lang="en-US" sz="2800" dirty="0" err="1"/>
              <a:t>doi</a:t>
            </a:r>
            <a:r>
              <a:rPr lang="en-US" sz="2800" dirty="0"/>
              <a:t>: 10.1016/S1473-3099(15)00006-7. </a:t>
            </a:r>
            <a:r>
              <a:rPr lang="en-GB" sz="2800" dirty="0" err="1"/>
              <a:t>Epub</a:t>
            </a:r>
            <a:r>
              <a:rPr lang="en-GB" sz="2800" dirty="0"/>
              <a:t> 2015 May 5.</a:t>
            </a:r>
            <a:endParaRPr lang="fr-FR" sz="2800" dirty="0"/>
          </a:p>
          <a:p>
            <a:r>
              <a:rPr lang="en-GB" sz="2800" b="1" dirty="0"/>
              <a:t>Hepatitis C </a:t>
            </a:r>
            <a:r>
              <a:rPr lang="en-GB" sz="2800" b="1" dirty="0" err="1"/>
              <a:t>seroprevalence</a:t>
            </a:r>
            <a:r>
              <a:rPr lang="en-GB" sz="2800" b="1" dirty="0"/>
              <a:t> and HIV co-infection in sub-Saharan Africa: a systematic review and meta-analysis.</a:t>
            </a:r>
            <a:endParaRPr lang="fr-FR" sz="2800" dirty="0"/>
          </a:p>
          <a:p>
            <a:r>
              <a:rPr lang="en-GB" sz="2800" dirty="0">
                <a:hlinkClick r:id="rId20"/>
              </a:rPr>
              <a:t>Rao VB</a:t>
            </a:r>
            <a:r>
              <a:rPr lang="en-GB" sz="2800" dirty="0"/>
              <a:t>1, </a:t>
            </a:r>
            <a:r>
              <a:rPr lang="en-GB" sz="2800" dirty="0">
                <a:hlinkClick r:id="rId21"/>
              </a:rPr>
              <a:t>Johari N</a:t>
            </a:r>
            <a:r>
              <a:rPr lang="en-GB" sz="2800" dirty="0"/>
              <a:t>2, </a:t>
            </a:r>
            <a:r>
              <a:rPr lang="en-GB" sz="2800" dirty="0">
                <a:hlinkClick r:id="rId22"/>
              </a:rPr>
              <a:t>du Cros P</a:t>
            </a:r>
            <a:r>
              <a:rPr lang="en-GB" sz="2800" dirty="0"/>
              <a:t>3, </a:t>
            </a:r>
            <a:r>
              <a:rPr lang="en-GB" sz="2800" dirty="0">
                <a:hlinkClick r:id="rId23"/>
              </a:rPr>
              <a:t>Messina J</a:t>
            </a:r>
            <a:r>
              <a:rPr lang="en-GB" sz="2800" dirty="0"/>
              <a:t>4, </a:t>
            </a:r>
            <a:r>
              <a:rPr lang="en-GB" sz="2800" dirty="0">
                <a:hlinkClick r:id="rId24"/>
              </a:rPr>
              <a:t>Ford N</a:t>
            </a:r>
            <a:r>
              <a:rPr lang="en-GB" sz="2800" dirty="0"/>
              <a:t>5, </a:t>
            </a:r>
            <a:r>
              <a:rPr lang="en-GB" sz="2800" dirty="0">
                <a:hlinkClick r:id="rId25"/>
              </a:rPr>
              <a:t>Cooke GS</a:t>
            </a:r>
            <a:r>
              <a:rPr lang="en-GB" sz="2800" dirty="0"/>
              <a:t>6.</a:t>
            </a:r>
            <a:endParaRPr lang="fr-FR" sz="2800" dirty="0"/>
          </a:p>
          <a:p>
            <a:pPr defTabSz="952097" eaLnBrk="0" hangingPunct="0">
              <a:spcBef>
                <a:spcPct val="50000"/>
              </a:spcBef>
            </a:pPr>
            <a:endParaRPr lang="en-US" sz="25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861423" y="9249881"/>
            <a:ext cx="10429235" cy="219611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wrap="none" lIns="522327" tIns="261164" rIns="522327" bIns="261164" anchor="ctr"/>
          <a:lstStyle/>
          <a:p>
            <a:endParaRPr lang="en-GB" sz="11556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189872" y="9211397"/>
            <a:ext cx="11439464" cy="220766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wrap="none" lIns="522327" tIns="261164" rIns="522327" bIns="261164" anchor="ctr"/>
          <a:lstStyle/>
          <a:p>
            <a:endParaRPr lang="en-GB" sz="2400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7460338" y="28401692"/>
            <a:ext cx="12583545" cy="3515680"/>
          </a:xfrm>
          <a:prstGeom prst="rect">
            <a:avLst/>
          </a:prstGeom>
          <a:solidFill>
            <a:schemeClr val="bg1"/>
          </a:solidFill>
          <a:ln w="254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5500" b="1" cap="all" dirty="0" smtClean="0">
                <a:solidFill>
                  <a:srgbClr val="415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AU" sz="40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Serge </a:t>
            </a:r>
            <a:r>
              <a:rPr lang="en-AU" sz="4000" b="1" dirty="0" err="1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Tchamgoué</a:t>
            </a:r>
            <a:r>
              <a:rPr lang="en-AU" sz="40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32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: </a:t>
            </a:r>
            <a:r>
              <a:rPr lang="en-AU" sz="32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stchamgoue@yahoo.fr</a:t>
            </a:r>
            <a:endParaRPr lang="en-AU" sz="3200" b="1" dirty="0" smtClean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: (237) 6 94 08 70 57</a:t>
            </a:r>
            <a:br>
              <a:rPr lang="en-AU" sz="32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b="1" dirty="0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 smtClean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3200" b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11671516" y="2916389"/>
            <a:ext cx="27488496" cy="30243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TCHAMGOUE</a:t>
            </a:r>
            <a:r>
              <a:rPr lang="en-AU" sz="3500" b="1" u="sng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LEUNDJI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TAGNY-SARTRE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TZEUTON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AU" sz="3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BIWOLé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SIDA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MARZOUK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ESMAT</a:t>
            </a:r>
            <a:r>
              <a:rPr lang="en-AU" sz="35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1Polyclinic Bordeaux-Douala, Douala, Cameroun          4Centre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capucines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Douala, Cameroun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2SOS hepatitis, Douala, Cameroun                                5Cameroun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minitry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health, Yaoundé, Cameroun</a:t>
            </a:r>
          </a:p>
          <a:p>
            <a:pPr>
              <a:spcBef>
                <a:spcPct val="20000"/>
              </a:spcBef>
            </a:pP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3Centre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cathedrale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Yaounde, Cameroun     6Marcyl Pharmaceutical Company, Cairo, Egypt            7Faculty of </a:t>
            </a:r>
            <a:r>
              <a:rPr lang="en-A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medecine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Cairo, Egypt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1484884" y="228213"/>
            <a:ext cx="8558999" cy="5481637"/>
          </a:xfrm>
          <a:prstGeom prst="rect">
            <a:avLst/>
          </a:prstGeom>
          <a:noFill/>
          <a:ln w="12700">
            <a:solidFill>
              <a:srgbClr val="72C4E5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5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POLYCLINIC BORDEAUX DOUALA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5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CAMEROUN</a:t>
            </a:r>
            <a:endParaRPr lang="en-US" sz="5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FD80638-24C3-4952-BF29-5D11CA3477C2}"/>
              </a:ext>
            </a:extLst>
          </p:cNvPr>
          <p:cNvSpPr/>
          <p:nvPr/>
        </p:nvSpPr>
        <p:spPr>
          <a:xfrm>
            <a:off x="11334634" y="0"/>
            <a:ext cx="408188" cy="6598496"/>
          </a:xfrm>
          <a:prstGeom prst="rect">
            <a:avLst/>
          </a:prstGeom>
          <a:solidFill>
            <a:srgbClr val="00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B75DC2-60B5-479E-99B0-894D8385B842}"/>
              </a:ext>
            </a:extLst>
          </p:cNvPr>
          <p:cNvSpPr/>
          <p:nvPr/>
        </p:nvSpPr>
        <p:spPr>
          <a:xfrm>
            <a:off x="0" y="6065467"/>
            <a:ext cx="50399950" cy="581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29797"/>
              </p:ext>
            </p:extLst>
          </p:nvPr>
        </p:nvGraphicFramePr>
        <p:xfrm>
          <a:off x="12314963" y="9313292"/>
          <a:ext cx="11044983" cy="558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28" imgW="5867400" imgH="2324100" progId="Word.Document.12">
                  <p:embed/>
                </p:oleObj>
              </mc:Choice>
              <mc:Fallback>
                <p:oleObj name="Document" r:id="rId28" imgW="58674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314963" y="9313292"/>
                        <a:ext cx="11044983" cy="5580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38015"/>
              </p:ext>
            </p:extLst>
          </p:nvPr>
        </p:nvGraphicFramePr>
        <p:xfrm>
          <a:off x="12353448" y="15124478"/>
          <a:ext cx="11044983" cy="661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Document" r:id="rId31" imgW="5867400" imgH="2476500" progId="Word.Document.12">
                  <p:embed/>
                </p:oleObj>
              </mc:Choice>
              <mc:Fallback>
                <p:oleObj name="Document" r:id="rId31" imgW="5867400" imgH="247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2353448" y="15124478"/>
                        <a:ext cx="11044983" cy="661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6730"/>
              </p:ext>
            </p:extLst>
          </p:nvPr>
        </p:nvGraphicFramePr>
        <p:xfrm>
          <a:off x="12430416" y="21936266"/>
          <a:ext cx="10929530" cy="315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Document" r:id="rId34" imgW="5867400" imgH="2209800" progId="Word.Document.12">
                  <p:embed/>
                </p:oleObj>
              </mc:Choice>
              <mc:Fallback>
                <p:oleObj name="Document" r:id="rId34" imgW="5867400" imgH="220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2430416" y="21936266"/>
                        <a:ext cx="10929530" cy="3155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045573"/>
              </p:ext>
            </p:extLst>
          </p:nvPr>
        </p:nvGraphicFramePr>
        <p:xfrm>
          <a:off x="12545869" y="25438372"/>
          <a:ext cx="10775593" cy="554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Document" r:id="rId37" imgW="5867400" imgH="1790700" progId="Word.Document.12">
                  <p:embed/>
                </p:oleObj>
              </mc:Choice>
              <mc:Fallback>
                <p:oleObj name="Document" r:id="rId37" imgW="5867400" imgH="179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2545869" y="25438372"/>
                        <a:ext cx="10775593" cy="554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03364"/>
              </p:ext>
            </p:extLst>
          </p:nvPr>
        </p:nvGraphicFramePr>
        <p:xfrm>
          <a:off x="26130813" y="9775108"/>
          <a:ext cx="9698034" cy="431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Document" r:id="rId40" imgW="5867400" imgH="1968500" progId="Word.Document.12">
                  <p:embed/>
                </p:oleObj>
              </mc:Choice>
              <mc:Fallback>
                <p:oleObj name="Document" r:id="rId40" imgW="58674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6130813" y="9775108"/>
                        <a:ext cx="9698034" cy="431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52113"/>
              </p:ext>
            </p:extLst>
          </p:nvPr>
        </p:nvGraphicFramePr>
        <p:xfrm>
          <a:off x="26169297" y="15085993"/>
          <a:ext cx="9698034" cy="44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Document" r:id="rId43" imgW="5867400" imgH="1473200" progId="Word.Document.12">
                  <p:embed/>
                </p:oleObj>
              </mc:Choice>
              <mc:Fallback>
                <p:oleObj name="Document" r:id="rId43" imgW="5867400" imgH="147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6169297" y="15085993"/>
                        <a:ext cx="9698034" cy="442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6246266" y="19896578"/>
            <a:ext cx="954409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Three</a:t>
            </a:r>
            <a:r>
              <a:rPr lang="fr-FR" sz="2800" b="1" dirty="0"/>
              <a:t> patients </a:t>
            </a:r>
            <a:r>
              <a:rPr lang="fr-FR" sz="2800" b="1" dirty="0" err="1"/>
              <a:t>experienced</a:t>
            </a:r>
            <a:r>
              <a:rPr lang="fr-FR" sz="2800" b="1" dirty="0"/>
              <a:t> a </a:t>
            </a:r>
            <a:r>
              <a:rPr lang="fr-FR" sz="2800" b="1" dirty="0" err="1"/>
              <a:t>virologic</a:t>
            </a:r>
            <a:r>
              <a:rPr lang="fr-FR" sz="2800" b="1" dirty="0"/>
              <a:t> </a:t>
            </a:r>
            <a:r>
              <a:rPr lang="fr-FR" sz="2800" b="1" dirty="0" err="1"/>
              <a:t>failure</a:t>
            </a:r>
            <a:r>
              <a:rPr lang="fr-FR" sz="2800" b="1" dirty="0"/>
              <a:t> </a:t>
            </a:r>
            <a:r>
              <a:rPr lang="fr-FR" sz="2800" b="1" dirty="0" err="1"/>
              <a:t>at</a:t>
            </a:r>
            <a:r>
              <a:rPr lang="fr-FR" sz="2800" b="1" dirty="0"/>
              <a:t> SVR12 </a:t>
            </a:r>
            <a:r>
              <a:rPr lang="fr-FR" sz="2800" dirty="0"/>
              <a:t>: the first one </a:t>
            </a:r>
            <a:r>
              <a:rPr lang="fr-FR" sz="2800" dirty="0" err="1"/>
              <a:t>was</a:t>
            </a:r>
            <a:r>
              <a:rPr lang="fr-FR" sz="2800" dirty="0"/>
              <a:t> </a:t>
            </a:r>
            <a:r>
              <a:rPr lang="fr-FR" sz="2800" dirty="0" err="1"/>
              <a:t>genotype</a:t>
            </a:r>
            <a:r>
              <a:rPr lang="fr-FR" sz="2800" dirty="0"/>
              <a:t> 1</a:t>
            </a:r>
            <a:r>
              <a:rPr lang="fr-FR" sz="2800" baseline="30000" dirty="0"/>
              <a:t> </a:t>
            </a:r>
            <a:r>
              <a:rPr lang="fr-FR" sz="2800" dirty="0"/>
              <a:t>e </a:t>
            </a:r>
            <a:r>
              <a:rPr lang="fr-FR" sz="2800" dirty="0" err="1"/>
              <a:t>pre</a:t>
            </a:r>
            <a:r>
              <a:rPr lang="fr-FR" sz="2800" dirty="0"/>
              <a:t> </a:t>
            </a:r>
            <a:r>
              <a:rPr lang="fr-FR" sz="2800" dirty="0" err="1"/>
              <a:t>treated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peg</a:t>
            </a:r>
            <a:r>
              <a:rPr lang="fr-FR" sz="2800" dirty="0"/>
              <a:t>-IFN ; the second </a:t>
            </a:r>
            <a:r>
              <a:rPr lang="fr-FR" sz="2800" dirty="0" err="1"/>
              <a:t>exposed</a:t>
            </a:r>
            <a:r>
              <a:rPr lang="fr-FR" sz="2800" dirty="0"/>
              <a:t> to proto </a:t>
            </a:r>
            <a:r>
              <a:rPr lang="fr-FR" sz="2800" dirty="0" err="1"/>
              <a:t>pomp</a:t>
            </a:r>
            <a:r>
              <a:rPr lang="fr-FR" sz="2800" dirty="0"/>
              <a:t> </a:t>
            </a:r>
            <a:r>
              <a:rPr lang="fr-FR" sz="2800" dirty="0" err="1"/>
              <a:t>inhibitor</a:t>
            </a:r>
            <a:r>
              <a:rPr lang="fr-FR" sz="2800" dirty="0"/>
              <a:t>, and the last patient </a:t>
            </a:r>
            <a:r>
              <a:rPr lang="fr-FR" sz="2800" dirty="0" err="1"/>
              <a:t>got</a:t>
            </a:r>
            <a:r>
              <a:rPr lang="fr-FR" sz="2800" dirty="0"/>
              <a:t> </a:t>
            </a:r>
            <a:r>
              <a:rPr lang="fr-FR" sz="2800" dirty="0" err="1"/>
              <a:t>cirrhosis</a:t>
            </a:r>
            <a:r>
              <a:rPr lang="fr-FR" sz="2800" dirty="0"/>
              <a:t>  and </a:t>
            </a:r>
            <a:r>
              <a:rPr lang="fr-FR" sz="2800" dirty="0" err="1"/>
              <a:t>was</a:t>
            </a:r>
            <a:r>
              <a:rPr lang="fr-FR" sz="2800" dirty="0"/>
              <a:t> </a:t>
            </a:r>
            <a:r>
              <a:rPr lang="fr-FR" sz="2800" dirty="0" err="1"/>
              <a:t>previously</a:t>
            </a:r>
            <a:r>
              <a:rPr lang="fr-FR" sz="2800" dirty="0"/>
              <a:t> </a:t>
            </a:r>
            <a:r>
              <a:rPr lang="fr-FR" sz="2800" dirty="0" err="1"/>
              <a:t>treated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 </a:t>
            </a:r>
            <a:r>
              <a:rPr lang="fr-FR" sz="2800" dirty="0" err="1"/>
              <a:t>Sofosbuvir</a:t>
            </a:r>
            <a:r>
              <a:rPr lang="fr-FR" sz="2800" dirty="0"/>
              <a:t>/</a:t>
            </a:r>
            <a:r>
              <a:rPr lang="fr-FR" sz="2800" dirty="0" err="1"/>
              <a:t>Ledispasvir</a:t>
            </a:r>
            <a:r>
              <a:rPr lang="fr-FR" sz="2800" dirty="0"/>
              <a:t>  </a:t>
            </a:r>
            <a:r>
              <a:rPr lang="fr-FR" sz="2800" dirty="0" err="1"/>
              <a:t>during</a:t>
            </a:r>
            <a:r>
              <a:rPr lang="fr-FR" sz="2800" dirty="0"/>
              <a:t> </a:t>
            </a:r>
            <a:r>
              <a:rPr lang="fr-FR" sz="2800" dirty="0" err="1"/>
              <a:t>twelve</a:t>
            </a:r>
            <a:r>
              <a:rPr lang="fr-FR" sz="2800" dirty="0"/>
              <a:t> </a:t>
            </a:r>
            <a:r>
              <a:rPr lang="fr-FR" sz="2800" dirty="0" err="1"/>
              <a:t>weeks</a:t>
            </a:r>
            <a:r>
              <a:rPr lang="fr-FR" sz="2800" dirty="0"/>
              <a:t>  </a:t>
            </a:r>
            <a:r>
              <a:rPr lang="fr-FR" sz="2800" dirty="0" err="1"/>
              <a:t>without</a:t>
            </a:r>
            <a:r>
              <a:rPr lang="fr-FR" sz="2800" dirty="0"/>
              <a:t>  </a:t>
            </a:r>
            <a:r>
              <a:rPr lang="fr-FR" sz="2800" dirty="0" err="1"/>
              <a:t>ribavirine</a:t>
            </a:r>
            <a:r>
              <a:rPr lang="fr-FR" sz="2800" dirty="0"/>
              <a:t>.</a:t>
            </a:r>
          </a:p>
          <a:p>
            <a:r>
              <a:rPr lang="fr-FR" sz="2800" dirty="0"/>
              <a:t> </a:t>
            </a:r>
          </a:p>
          <a:p>
            <a:endParaRPr lang="fr-FR" sz="2800" dirty="0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96495"/>
              </p:ext>
            </p:extLst>
          </p:nvPr>
        </p:nvGraphicFramePr>
        <p:xfrm>
          <a:off x="26361719" y="23283230"/>
          <a:ext cx="9505612" cy="377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Document" r:id="rId46" imgW="5867400" imgH="876300" progId="Word.Document.12">
                  <p:embed/>
                </p:oleObj>
              </mc:Choice>
              <mc:Fallback>
                <p:oleObj name="Document" r:id="rId46" imgW="5867400" imgH="87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6361719" y="23283230"/>
                        <a:ext cx="9505612" cy="377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Image 37" descr="Marcyrl Logo.JP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72" y="14076222"/>
            <a:ext cx="2651760" cy="2615184"/>
          </a:xfrm>
          <a:prstGeom prst="rect">
            <a:avLst/>
          </a:prstGeom>
        </p:spPr>
      </p:pic>
      <p:pic>
        <p:nvPicPr>
          <p:cNvPr id="39" name="Image 38" descr="nouveau logo pdf.pdf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486" y="13815999"/>
            <a:ext cx="6965651" cy="3463621"/>
          </a:xfrm>
          <a:prstGeom prst="rect">
            <a:avLst/>
          </a:prstGeom>
        </p:spPr>
      </p:pic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78716"/>
              </p:ext>
            </p:extLst>
          </p:nvPr>
        </p:nvGraphicFramePr>
        <p:xfrm>
          <a:off x="42717529" y="17403226"/>
          <a:ext cx="7273526" cy="245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Document" r:id="rId51" imgW="6781800" imgH="977900" progId="Word.Document.12">
                  <p:embed/>
                </p:oleObj>
              </mc:Choice>
              <mc:Fallback>
                <p:oleObj name="Document" r:id="rId51" imgW="6781800" imgH="97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42717529" y="17403226"/>
                        <a:ext cx="7273526" cy="2454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63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590</Words>
  <Application>Microsoft Macintosh PowerPoint</Application>
  <PresentationFormat>Personnalisé</PresentationFormat>
  <Paragraphs>46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Office Theme</vt:lpstr>
      <vt:lpstr>Document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Ortiz</dc:creator>
  <cp:lastModifiedBy>SERGE TCHAMGOUE</cp:lastModifiedBy>
  <cp:revision>34</cp:revision>
  <dcterms:created xsi:type="dcterms:W3CDTF">2016-12-01T17:42:49Z</dcterms:created>
  <dcterms:modified xsi:type="dcterms:W3CDTF">2018-03-15T22:57:55Z</dcterms:modified>
</cp:coreProperties>
</file>